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21" autoAdjust="0"/>
  </p:normalViewPr>
  <p:slideViewPr>
    <p:cSldViewPr>
      <p:cViewPr varScale="1">
        <p:scale>
          <a:sx n="104" d="100"/>
          <a:sy n="104" d="100"/>
        </p:scale>
        <p:origin x="1704" y="108"/>
      </p:cViewPr>
      <p:guideLst>
        <p:guide orient="horz" pos="23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4" Type="http://schemas.openxmlformats.org/officeDocument/2006/relationships/theme" Target="theme/theme1.xml" /><Relationship Id="rId43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42" Type="http://schemas.openxmlformats.org/officeDocument/2006/relationships/presProps" Target="presProps.xml" /><Relationship Id="rId45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6D9AF4F-8B83-4CF9-B9BC-6797249DF4F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170DAC2-FADD-411F-94E6-3F62BD7EAA7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55F5158-DF49-4522-9E30-058E5CA91374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1948D9E-673B-4494-808F-F6617CBAA3B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7FA4994-3E26-4F47-9A0C-68996DA12BD2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/>
              <a:t>  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4C7A8-6AA2-4DC1-A002-4C317C01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sz="14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D34A47-BAFD-46DC-8452-3E2DC5815528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BF3B301-075E-42D1-A5E4-E0B2B33B308C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CACC434-E7E5-418E-B001-E82581AC3B19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4E433D6-4257-4996-A91D-048EB2CF82FB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3C4801D1-C85D-4463-B8B7-0E473DAE03E6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B77ACCC-4451-4349-9B05-44B2C941973E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0536AB5-172A-4DF1-A4A6-2A4FA0632A05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  <a:r>
              <a:rPr lang="en-US" sz="1400" smtClean="0"/>
              <a:t>  </a:t>
            </a:r>
            <a:endParaRPr lang="en-US" sz="140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/>
            </a:lvl1pPr>
          </a:lstStyle>
          <a:p>
            <a:pPr>
              <a:defRPr/>
            </a:pPr>
            <a:r>
              <a:rPr lang="en-US" smtClean="0"/>
              <a:t>6-24-2014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81000" y="609600"/>
            <a:ext cx="184150" cy="5386388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  <a:p>
            <a:pPr eaLnBrk="0" hangingPunct="0"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4000" y="6076950"/>
            <a:ext cx="695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/>
            </a:lvl1pPr>
          </a:lstStyle>
          <a:p>
            <a:pPr>
              <a:defRPr/>
            </a:pPr>
            <a:r>
              <a:rPr lang="en-US"/>
              <a:t>Page </a:t>
            </a:r>
            <a:fld id="{DF9DF07A-B376-46C2-AB2D-45A27792F108}" type="slidenum">
              <a:rPr lang="en-US"/>
              <a:pPr>
                <a:defRPr/>
              </a:pPr>
              <a:t>‹#›</a:t>
            </a:fld>
            <a:r>
              <a:rPr lang="en-US"/>
              <a:t> of  9</a:t>
            </a:r>
            <a:r>
              <a:rPr lang="en-US" sz="1400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7" r:id="rId13"/>
    <p:sldLayoutId id="2147486458" r:id="rId14"/>
  </p:sldLayoutIdLst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Southeast,</a:t>
            </a:r>
            <a:r>
              <a:rPr/>
              <a:t> </a:t>
            </a:r>
            <a:r>
              <a:rPr/>
              <a:t>Botanical</a:t>
            </a:r>
            <a:r>
              <a:rPr/>
              <a:t> </a:t>
            </a:r>
            <a:r>
              <a:rPr/>
              <a:t>Heights,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November</a:t>
            </a:r>
            <a:r>
              <a:rPr/>
              <a:t> </a:t>
            </a:r>
            <a:r>
              <a:rPr/>
              <a:t>2019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(December</a:t>
            </a:r>
            <a:r>
              <a:rPr/>
              <a:t> </a:t>
            </a:r>
            <a:r>
              <a:rPr/>
              <a:t>09,</a:t>
            </a:r>
            <a:r>
              <a:rPr/>
              <a:t> </a:t>
            </a:r>
            <a:r>
              <a:rPr/>
              <a:t>2019)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November/bot/bot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district-2/dst2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0"/>
            <a:ext cx="55118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23 neighborhoods in District 2. The South Hampton neighborhood is split between District 2 and District 1.</a:t>
            </a:r>
          </a:p>
          <a:p>
            <a:pPr lvl="1"/>
            <a:r>
              <a:rPr b="1"/>
              <a:t>8 total crimes in November 2019</a:t>
            </a:r>
          </a:p>
          <a:p>
            <a:pPr lvl="1"/>
            <a:r>
              <a:rPr b="1"/>
              <a:t>-11.1% change compared to November 2018 (9 total crimes)</a:t>
            </a:r>
          </a:p>
          <a:p>
            <a:pPr lvl="1"/>
            <a:r>
              <a:rPr b="1"/>
              <a:t>0 crime(s) against persons in November 2019</a:t>
            </a:r>
          </a:p>
          <a:p>
            <a:pPr lvl="1"/>
            <a:r>
              <a:rPr b="1"/>
              <a:t>300% change compared to November 2018 (0 crimes against persons)</a:t>
            </a:r>
          </a:p>
          <a:p>
            <a:pPr lvl="1"/>
            <a:r>
              <a:rPr b="1"/>
              <a:t>61 total crimes in 2019</a:t>
            </a:r>
          </a:p>
          <a:p>
            <a:pPr lvl="1"/>
            <a:r>
              <a:rPr b="1"/>
              <a:t>-29.9% change compared to this time in 2018 (87 total crimes)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85 total crimes in September 2019</a:t>
            </a:r>
          </a:p>
          <a:p>
            <a:pPr lvl="1"/>
            <a:r>
              <a:rPr b="1"/>
              <a:t>-18.3% change compared to September 2018 (104 total crimes)</a:t>
            </a:r>
          </a:p>
          <a:p>
            <a:pPr lvl="1"/>
            <a:r>
              <a:rPr b="1"/>
              <a:t>6 crime(s) against persons in September 2019</a:t>
            </a:r>
          </a:p>
          <a:p>
            <a:pPr lvl="1"/>
            <a:r>
              <a:rPr b="1"/>
              <a:t>-50.0% change compared to September 2018 (12 crimes against persons)</a:t>
            </a:r>
          </a:p>
          <a:p>
            <a:pPr lvl="1"/>
            <a:r>
              <a:rPr b="1"/>
              <a:t>852 total crimes in 2019</a:t>
            </a:r>
          </a:p>
          <a:p>
            <a:pPr lvl="1"/>
            <a:r>
              <a:rPr b="1"/>
              <a:t>-9.75% change compared to this time in 2018 (944 total crimes)</a:t>
            </a:r>
          </a:p>
          <a:p>
            <a:pPr lvl="1"/>
            <a:r>
              <a:rPr b="1"/>
              <a:t>106 crime(s) against persons in 2019</a:t>
            </a:r>
          </a:p>
          <a:p>
            <a:pPr lvl="1"/>
            <a:r>
              <a:rPr b="1"/>
              <a:t>8.16% change compared to this time in 2018 (98 crimes against persons)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2773168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93857"/>
                <a:gridCol w="501497"/>
                <a:gridCol w="501360"/>
                <a:gridCol w="478168"/>
                <a:gridCol w="524689"/>
                <a:gridCol w="493857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3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1,218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0441091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8654313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3935391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4239652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073795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cwe/c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17 total crimes in November 2019</a:t>
            </a:r>
          </a:p>
          <a:p>
            <a:pPr lvl="1"/>
            <a:r>
              <a:rPr b="1"/>
              <a:t>70.0% change compared to November 2018 (10 total crimes)</a:t>
            </a:r>
          </a:p>
          <a:p>
            <a:pPr lvl="1"/>
            <a:r>
              <a:rPr b="1"/>
              <a:t>4 crime(s) against persons in November 2019</a:t>
            </a:r>
          </a:p>
          <a:p>
            <a:pPr lvl="1"/>
            <a:r>
              <a:rPr b="1"/>
              <a:t>300% change compared to November 2018 (1 crimes against persons)</a:t>
            </a:r>
          </a:p>
          <a:p>
            <a:pPr lvl="1"/>
            <a:r>
              <a:rPr b="1"/>
              <a:t>98 total crimes in 2019</a:t>
            </a:r>
          </a:p>
          <a:p>
            <a:pPr lvl="1"/>
            <a:r>
              <a:rPr b="1"/>
              <a:t>27.3% change compared to this time in 2018 (77 total crimes)</a:t>
            </a:r>
          </a:p>
          <a:p>
            <a:pPr lvl="1"/>
            <a:r>
              <a:rPr b="1"/>
              <a:t>20 crime(s) against persons in 2019</a:t>
            </a:r>
          </a:p>
          <a:p>
            <a:pPr lvl="1"/>
            <a:r>
              <a:rPr b="1"/>
              <a:t>150% change compared to this time in 2018 (8 crimes against persons)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0925155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5066990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Campus: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076986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3893826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5210056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187169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40 total crimes in November 2019</a:t>
            </a:r>
          </a:p>
          <a:p>
            <a:pPr lvl="1"/>
            <a:r>
              <a:rPr b="1"/>
              <a:t>122% change compared to November 2018 (18 total crimes)</a:t>
            </a:r>
          </a:p>
          <a:p>
            <a:pPr lvl="1"/>
            <a:r>
              <a:rPr b="1"/>
              <a:t>4 crime(s) against persons in November 2019</a:t>
            </a:r>
          </a:p>
          <a:p>
            <a:pPr lvl="1"/>
            <a:r>
              <a:rPr b="1"/>
              <a:t>300% change compared to November 2018 (1 crimes against persons)</a:t>
            </a:r>
          </a:p>
          <a:p>
            <a:pPr lvl="1"/>
            <a:r>
              <a:rPr b="1"/>
              <a:t>207 total crimes in 2019</a:t>
            </a:r>
          </a:p>
          <a:p>
            <a:pPr lvl="1"/>
            <a:r>
              <a:rPr b="1"/>
              <a:t>38.0% change compared to this time in 2018 (150 total crimes)</a:t>
            </a:r>
          </a:p>
          <a:p>
            <a:pPr lvl="1"/>
            <a:r>
              <a:rPr b="1"/>
              <a:t>31 crime(s) against persons in 2019</a:t>
            </a:r>
          </a:p>
          <a:p>
            <a:pPr lvl="1"/>
            <a:r>
              <a:rPr b="1"/>
              <a:t>-11.4% change compared to this time in 2018 (35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cwe/mc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4500" y="0"/>
            <a:ext cx="82423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Cortex: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cwe/ctx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79400"/>
            <a:ext cx="9144000" cy="628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000" y="0"/>
            <a:ext cx="73787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7 (Visitation Park)</a:t>
            </a:r>
          </a:p>
          <a:p>
            <a:pPr lvl="1"/>
            <a:r>
              <a:rPr b="1"/>
              <a:t>The maximum number of crimes in one neighborhood was 85 (Central West End)</a:t>
            </a:r>
          </a:p>
          <a:p>
            <a:pPr lvl="1"/>
            <a:r>
              <a:rPr b="1"/>
              <a:t>The mean number of crimes in one neighborhood was 28.6</a:t>
            </a:r>
          </a:p>
          <a:p>
            <a:pPr lvl="1"/>
            <a:r>
              <a:rPr b="1"/>
              <a:t>The minimum rate of crimes in one neighborhood was 3.67 (Kingsway East)</a:t>
            </a:r>
          </a:p>
          <a:p>
            <a:pPr lvl="1"/>
            <a:r>
              <a:rPr b="1"/>
              <a:t>The maximum rate of crimes in one neighborhood was 13.48 (Fountain Park)</a:t>
            </a:r>
          </a:p>
          <a:p>
            <a:pPr lvl="1"/>
            <a:r>
              <a:rPr b="1"/>
              <a:t>The mean rate of crimes in one neighborhood was 7.77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fpse/fps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fpse/fps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fpse/fps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Grove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District: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fpse/fpse_grov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320800"/>
            <a:ext cx="9144000" cy="421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8430439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665199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0866388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1989613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3475606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6214220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November/fpse/fps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November/fpse/fps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November/fpse/fps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cwe/c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cwe/c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cwe/c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0"/>
            <a:ext cx="787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7868578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885633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2788668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141677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Over $25,000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G:/Projects/Safety-Security/r-crime-mapping/results/2019/November/cwe/c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G:/Projects/Safety-Security/r-crime-mapping/results/2019/November/cwe/c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812800"/>
            <a:ext cx="91440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6639834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6793528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7015924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0260885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Central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G:/Projects/Safety-Security/r-crime-mapping/results/2019/November/cwe/c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609600"/>
            <a:ext cx="9144000" cy="563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Forest</a:t>
            </a:r>
            <a:r>
              <a:rPr/>
              <a:t> </a:t>
            </a:r>
            <a:r>
              <a:rPr/>
              <a:t>Park</a:t>
            </a:r>
            <a:r>
              <a:rPr/>
              <a:t> </a:t>
            </a:r>
            <a:r>
              <a:rPr/>
              <a:t>Southeast: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fpse/fpse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" y="0"/>
            <a:ext cx="86741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8 total crimes in November 2019</a:t>
            </a:r>
          </a:p>
          <a:p>
            <a:pPr lvl="1"/>
            <a:r>
              <a:rPr b="1"/>
              <a:t>-11.1% change compared to November 2018 (9 total crimes)</a:t>
            </a:r>
          </a:p>
          <a:p>
            <a:pPr lvl="1"/>
            <a:r>
              <a:rPr b="1"/>
              <a:t>4 crime(s) against persons in November 2019</a:t>
            </a:r>
          </a:p>
          <a:p>
            <a:pPr lvl="1"/>
            <a:r>
              <a:rPr b="1"/>
              <a:t>300% change compared to November 2018 (1 crimes against persons)</a:t>
            </a:r>
          </a:p>
          <a:p>
            <a:pPr lvl="1"/>
            <a:r>
              <a:rPr b="1"/>
              <a:t>61 total crimes in 2019</a:t>
            </a:r>
          </a:p>
          <a:p>
            <a:pPr lvl="1"/>
            <a:r>
              <a:rPr b="1"/>
              <a:t>-29.9% change compared to this time in 2018 (87 total crimes)</a:t>
            </a:r>
          </a:p>
          <a:p>
            <a:pPr lvl="1"/>
            <a:r>
              <a:rPr b="1"/>
              <a:t>9 crime(s) against persons in 2019</a:t>
            </a:r>
          </a:p>
          <a:p>
            <a:pPr lvl="1"/>
            <a:r>
              <a:rPr b="1"/>
              <a:t>28.6% change compared to this time in 2018 (7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3441913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8820824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2886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3008627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114662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4140355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7351199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6346790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ighlight>
                            <a:srgbClr val="FFFFFF">
                              <a:alpha val="0"/>
                            </a:srgbClr>
                          </a:highlight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Botanical</a:t>
            </a:r>
            <a:r>
              <a:rPr/>
              <a:t> </a:t>
            </a:r>
            <a:r>
              <a:rPr/>
              <a:t>Heights: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G:/Projects/Safety-Security/r-crime-mapping/results/2019/November/bot/bot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" y="0"/>
            <a:ext cx="85725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27650</TotalTime>
  <Words>2</Words>
  <Application>Microsoft Office PowerPoint</Application>
  <PresentationFormat>On-screen Show (4:3)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BJC Health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Park Southeast, Botanical Heights, Central West End, Medical Campus</dc:title>
  <dc:creator>Washington University Medical Center</dc:creator>
  <cp:keywords/>
  <dcterms:created xsi:type="dcterms:W3CDTF">2019-12-09T21:19:46Z</dcterms:created>
  <dcterms:modified xsi:type="dcterms:W3CDTF">2019-12-09T21:19:46Z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(December 09, 2019)</vt:lpwstr>
  </property>
  <property fmtid="{D5CDD505-2E9C-101B-9397-08002B2CF9AE}" pid="4" name="output">
    <vt:lpwstr/>
  </property>
  <property fmtid="{D5CDD505-2E9C-101B-9397-08002B2CF9AE}" pid="5" name="params">
    <vt:lpwstr/>
  </property>
  <property fmtid="{D5CDD505-2E9C-101B-9397-08002B2CF9AE}" pid="6" name="subtitle">
    <vt:lpwstr>Monthly Crime report: November 2019</vt:lpwstr>
  </property>
</Properties>
</file>